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1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1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70" r:id="rId235"/>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35" Type="http://schemas.openxmlformats.org/officeDocument/2006/relationships/slide" Target="slides/slide115.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4" name="Shape 10634"/>
        <p:cNvGrpSpPr/>
        <p:nvPr/>
      </p:nvGrpSpPr>
      <p:grpSpPr>
        <a:xfrm>
          <a:off x="0" y="0"/>
          <a:ext cx="0" cy="0"/>
          <a:chOff x="0" y="0"/>
          <a:chExt cx="0" cy="0"/>
        </a:xfrm>
      </p:grpSpPr>
      <p:sp>
        <p:nvSpPr>
          <p:cNvPr id="10635" name="Google Shape;10635;p1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0636" name="Google Shape;10636;p1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637" name="Google Shape;10637;p1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notesSlide" Target="../notesSlides/notesSlide115.xml"/></Relationships>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8" name="Shape 10638"/>
        <p:cNvGrpSpPr/>
        <p:nvPr/>
      </p:nvGrpSpPr>
      <p:grpSpPr>
        <a:xfrm>
          <a:off x="0" y="0"/>
          <a:ext cx="0" cy="0"/>
          <a:chOff x="0" y="0"/>
          <a:chExt cx="0" cy="0"/>
        </a:xfrm>
      </p:grpSpPr>
      <p:sp>
        <p:nvSpPr>
          <p:cNvPr id="10639" name="Google Shape;10639;p15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0640" name="Google Shape;10640;p1545"/>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C43A09"/>
                </a:solidFill>
              </a:rPr>
              <a:t>Integration Points</a:t>
            </a:r>
            <a:endParaRPr/>
          </a:p>
        </p:txBody>
      </p:sp>
      <p:sp>
        <p:nvSpPr>
          <p:cNvPr id="10641" name="Google Shape;10641;p1545"/>
          <p:cNvSpPr txBox="1"/>
          <p:nvPr>
            <p:ph idx="1" type="body"/>
          </p:nvPr>
        </p:nvSpPr>
        <p:spPr>
          <a:xfrm>
            <a:off x="1143000" y="1905000"/>
            <a:ext cx="6934200" cy="4038600"/>
          </a:xfrm>
          <a:prstGeom prst="rect">
            <a:avLst/>
          </a:prstGeom>
          <a:solidFill>
            <a:srgbClr val="EAEAEA">
              <a:alpha val="89411"/>
            </a:srgbClr>
          </a:solidFill>
          <a:ln cap="flat" cmpd="sng" w="3175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rgbClr val="000000"/>
              </a:buClr>
              <a:buSzPts val="2000"/>
              <a:buFont typeface="Arial"/>
              <a:buChar char="•"/>
            </a:pPr>
            <a:r>
              <a:rPr lang="en-US" sz="2000">
                <a:solidFill>
                  <a:srgbClr val="000000"/>
                </a:solidFill>
              </a:rPr>
              <a:t>eProcurment (Requisitions / Purchase Orders) </a:t>
            </a:r>
            <a:endParaRPr/>
          </a:p>
          <a:p>
            <a:pPr indent="-285750" lvl="1" marL="742950" rtl="0" algn="l">
              <a:lnSpc>
                <a:spcPct val="90000"/>
              </a:lnSpc>
              <a:spcBef>
                <a:spcPts val="320"/>
              </a:spcBef>
              <a:spcAft>
                <a:spcPts val="0"/>
              </a:spcAft>
              <a:buClr>
                <a:srgbClr val="000000"/>
              </a:buClr>
              <a:buSzPts val="1600"/>
              <a:buFont typeface="Arial"/>
              <a:buChar char="−"/>
            </a:pPr>
            <a:r>
              <a:rPr lang="en-US" sz="1600">
                <a:solidFill>
                  <a:srgbClr val="000000"/>
                </a:solidFill>
              </a:rPr>
              <a:t>Sends key information:  Category Code, Profile ID</a:t>
            </a:r>
            <a:endParaRPr/>
          </a:p>
          <a:p>
            <a:pPr indent="-342900" lvl="0" marL="342900" rtl="0" algn="l">
              <a:lnSpc>
                <a:spcPct val="90000"/>
              </a:lnSpc>
              <a:spcBef>
                <a:spcPts val="400"/>
              </a:spcBef>
              <a:spcAft>
                <a:spcPts val="0"/>
              </a:spcAft>
              <a:buClr>
                <a:srgbClr val="000000"/>
              </a:buClr>
              <a:buSzPts val="2000"/>
              <a:buFont typeface="Arial"/>
              <a:buChar char="•"/>
            </a:pPr>
            <a:r>
              <a:rPr lang="en-US" sz="2000">
                <a:solidFill>
                  <a:srgbClr val="000000"/>
                </a:solidFill>
              </a:rPr>
              <a:t>PO Receipts</a:t>
            </a:r>
            <a:endParaRPr sz="1800">
              <a:solidFill>
                <a:srgbClr val="000000"/>
              </a:solidFill>
            </a:endParaRPr>
          </a:p>
          <a:p>
            <a:pPr indent="-285750" lvl="1" marL="742950" rtl="0" algn="l">
              <a:lnSpc>
                <a:spcPct val="90000"/>
              </a:lnSpc>
              <a:spcBef>
                <a:spcPts val="360"/>
              </a:spcBef>
              <a:spcAft>
                <a:spcPts val="0"/>
              </a:spcAft>
              <a:buClr>
                <a:srgbClr val="000000"/>
              </a:buClr>
              <a:buSzPts val="1800"/>
              <a:buFont typeface="Arial"/>
              <a:buChar char="−"/>
            </a:pPr>
            <a:r>
              <a:rPr lang="en-US" sz="1800">
                <a:solidFill>
                  <a:srgbClr val="000000"/>
                </a:solidFill>
              </a:rPr>
              <a:t>S</a:t>
            </a:r>
            <a:r>
              <a:rPr lang="en-US" sz="1600">
                <a:solidFill>
                  <a:srgbClr val="000000"/>
                </a:solidFill>
              </a:rPr>
              <a:t>ends non-financial information:  Tag Number, Location, Custodian, Serial Number, Manufacturer ID, Model Number</a:t>
            </a:r>
            <a:endParaRPr/>
          </a:p>
          <a:p>
            <a:pPr indent="-342900" lvl="0" marL="342900" rtl="0" algn="l">
              <a:lnSpc>
                <a:spcPct val="90000"/>
              </a:lnSpc>
              <a:spcBef>
                <a:spcPts val="400"/>
              </a:spcBef>
              <a:spcAft>
                <a:spcPts val="0"/>
              </a:spcAft>
              <a:buClr>
                <a:srgbClr val="000000"/>
              </a:buClr>
              <a:buSzPts val="2000"/>
              <a:buFont typeface="Arial"/>
              <a:buChar char="•"/>
            </a:pPr>
            <a:r>
              <a:rPr lang="en-US" sz="2000">
                <a:solidFill>
                  <a:srgbClr val="000000"/>
                </a:solidFill>
              </a:rPr>
              <a:t>Accounts Payable</a:t>
            </a:r>
            <a:endParaRPr sz="1800">
              <a:solidFill>
                <a:srgbClr val="000000"/>
              </a:solidFill>
            </a:endParaRPr>
          </a:p>
          <a:p>
            <a:pPr indent="-285750" lvl="1" marL="742950" rtl="0" algn="l">
              <a:lnSpc>
                <a:spcPct val="90000"/>
              </a:lnSpc>
              <a:spcBef>
                <a:spcPts val="320"/>
              </a:spcBef>
              <a:spcAft>
                <a:spcPts val="0"/>
              </a:spcAft>
              <a:buClr>
                <a:srgbClr val="000000"/>
              </a:buClr>
              <a:buSzPts val="1600"/>
              <a:buFont typeface="Arial"/>
              <a:buChar char="−"/>
            </a:pPr>
            <a:r>
              <a:rPr lang="en-US" sz="1600">
                <a:solidFill>
                  <a:srgbClr val="000000"/>
                </a:solidFill>
              </a:rPr>
              <a:t>Sends financial information:  Acquisition Date, Cost, Chartfield Values</a:t>
            </a:r>
            <a:endParaRPr/>
          </a:p>
          <a:p>
            <a:pPr indent="-342900" lvl="0" marL="342900" rtl="0" algn="l">
              <a:lnSpc>
                <a:spcPct val="90000"/>
              </a:lnSpc>
              <a:spcBef>
                <a:spcPts val="400"/>
              </a:spcBef>
              <a:spcAft>
                <a:spcPts val="0"/>
              </a:spcAft>
              <a:buClr>
                <a:srgbClr val="000000"/>
              </a:buClr>
              <a:buSzPts val="2000"/>
              <a:buFont typeface="Arial"/>
              <a:buChar char="•"/>
            </a:pPr>
            <a:r>
              <a:rPr lang="en-US" sz="2000">
                <a:solidFill>
                  <a:srgbClr val="000000"/>
                </a:solidFill>
              </a:rPr>
              <a:t>Projects</a:t>
            </a:r>
            <a:endParaRPr/>
          </a:p>
          <a:p>
            <a:pPr indent="-285750" lvl="1" marL="742950" rtl="0" algn="l">
              <a:lnSpc>
                <a:spcPct val="90000"/>
              </a:lnSpc>
              <a:spcBef>
                <a:spcPts val="320"/>
              </a:spcBef>
              <a:spcAft>
                <a:spcPts val="0"/>
              </a:spcAft>
              <a:buClr>
                <a:srgbClr val="000000"/>
              </a:buClr>
              <a:buSzPts val="1600"/>
              <a:buFont typeface="Arial"/>
              <a:buChar char="−"/>
            </a:pPr>
            <a:r>
              <a:rPr lang="en-US" sz="1600">
                <a:solidFill>
                  <a:srgbClr val="000000"/>
                </a:solidFill>
              </a:rPr>
              <a:t>Sends Asset Transactions for Capital Projects</a:t>
            </a:r>
            <a:endParaRPr/>
          </a:p>
          <a:p>
            <a:pPr indent="-342900" lvl="0" marL="342900" rtl="0" algn="l">
              <a:lnSpc>
                <a:spcPct val="90000"/>
              </a:lnSpc>
              <a:spcBef>
                <a:spcPts val="400"/>
              </a:spcBef>
              <a:spcAft>
                <a:spcPts val="0"/>
              </a:spcAft>
              <a:buClr>
                <a:srgbClr val="000000"/>
              </a:buClr>
              <a:buSzPts val="2000"/>
              <a:buFont typeface="Arial"/>
              <a:buChar char="•"/>
            </a:pPr>
            <a:r>
              <a:rPr lang="en-US" sz="2000">
                <a:solidFill>
                  <a:srgbClr val="000000"/>
                </a:solidFill>
              </a:rPr>
              <a:t>General Ledger </a:t>
            </a:r>
            <a:endParaRPr/>
          </a:p>
          <a:p>
            <a:pPr indent="-285750" lvl="1" marL="742950" rtl="0" algn="l">
              <a:lnSpc>
                <a:spcPct val="90000"/>
              </a:lnSpc>
              <a:spcBef>
                <a:spcPts val="320"/>
              </a:spcBef>
              <a:spcAft>
                <a:spcPts val="0"/>
              </a:spcAft>
              <a:buClr>
                <a:srgbClr val="000000"/>
              </a:buClr>
              <a:buSzPts val="1600"/>
              <a:buFont typeface="Arial"/>
              <a:buChar char="−"/>
            </a:pPr>
            <a:r>
              <a:rPr lang="en-US" sz="1600">
                <a:solidFill>
                  <a:srgbClr val="000000"/>
                </a:solidFill>
              </a:rPr>
              <a:t>Receives input from AM to create Journal Entries for: Additions, Adjustments, Retirements, Depreciation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